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7" r:id="rId3"/>
    <p:sldId id="298" r:id="rId5"/>
    <p:sldId id="266" r:id="rId6"/>
    <p:sldId id="300" r:id="rId7"/>
    <p:sldId id="302" r:id="rId8"/>
    <p:sldId id="303" r:id="rId9"/>
    <p:sldId id="293" r:id="rId10"/>
    <p:sldId id="289" r:id="rId11"/>
    <p:sldId id="267" r:id="rId12"/>
    <p:sldId id="294" r:id="rId13"/>
    <p:sldId id="305" r:id="rId14"/>
    <p:sldId id="306" r:id="rId15"/>
    <p:sldId id="307" r:id="rId16"/>
    <p:sldId id="308" r:id="rId17"/>
    <p:sldId id="291" r:id="rId18"/>
    <p:sldId id="288" r:id="rId19"/>
    <p:sldId id="269" r:id="rId20"/>
    <p:sldId id="272" r:id="rId21"/>
    <p:sldId id="285" r:id="rId22"/>
    <p:sldId id="295" r:id="rId23"/>
    <p:sldId id="296" r:id="rId24"/>
    <p:sldId id="292" r:id="rId25"/>
    <p:sldId id="286" r:id="rId26"/>
    <p:sldId id="309" r:id="rId27"/>
    <p:sldId id="301" r:id="rId28"/>
    <p:sldId id="259" r:id="rId29"/>
  </p:sldIdLst>
  <p:sldSz cx="12192000" cy="6858000"/>
  <p:notesSz cx="7103745" cy="10234295"/>
  <p:embeddedFontLst>
    <p:embeddedFont>
      <p:font typeface="微软雅黑" panose="020B0503020204020204" charset="-122"/>
      <p:regular r:id="rId35"/>
    </p:embeddedFont>
    <p:embeddedFont>
      <p:font typeface="汉仪超级战甲简" panose="00020600040101010101" charset="-122"/>
      <p:regular r:id="rId36"/>
    </p:embeddedFont>
    <p:embeddedFont>
      <p:font typeface="汉仪粗简黑简" panose="00020600040101010101" charset="-122"/>
      <p:regular r:id="rId37"/>
    </p:embeddedFont>
    <p:embeddedFont>
      <p:font typeface="等线" panose="02010600030101010101" pitchFamily="2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等线 Light" panose="02010600030101010101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 userDrawn="1">
          <p15:clr>
            <a:srgbClr val="A4A3A4"/>
          </p15:clr>
        </p15:guide>
        <p15:guide id="2" pos="398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po ch" initials="Ec" lastIdx="1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92A2D"/>
    <a:srgbClr val="E8E2D6"/>
    <a:srgbClr val="8A5F46"/>
    <a:srgbClr val="3F3F46"/>
    <a:srgbClr val="202020"/>
    <a:srgbClr val="B07A58"/>
    <a:srgbClr val="B2B2B2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18"/>
        <p:guide pos="39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BB2A3-24EA-4A70-9937-5F693C9FFF0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1DB3-0A65-4B4F-AEED-41A3E4BD0C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2" Type="http://schemas.openxmlformats.org/officeDocument/2006/relationships/notesSlide" Target="../notesSlides/notesSlide10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7.svg"/><Relationship Id="rId2" Type="http://schemas.openxmlformats.org/officeDocument/2006/relationships/tags" Target="../tags/tag39.xml"/><Relationship Id="rId19" Type="http://schemas.openxmlformats.org/officeDocument/2006/relationships/image" Target="../media/image6.png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image" Target="../media/image5.svg"/><Relationship Id="rId13" Type="http://schemas.openxmlformats.org/officeDocument/2006/relationships/image" Target="../media/image4.png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image" Target="../media/image2.svg"/><Relationship Id="rId5" Type="http://schemas.openxmlformats.org/officeDocument/2006/relationships/image" Target="../media/image8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8" Type="http://schemas.openxmlformats.org/officeDocument/2006/relationships/notesSlide" Target="../notesSlides/notesSlide12.xml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71.xml"/><Relationship Id="rId25" Type="http://schemas.openxmlformats.org/officeDocument/2006/relationships/tags" Target="../tags/tag70.xml"/><Relationship Id="rId24" Type="http://schemas.openxmlformats.org/officeDocument/2006/relationships/tags" Target="../tags/tag69.xml"/><Relationship Id="rId23" Type="http://schemas.openxmlformats.org/officeDocument/2006/relationships/tags" Target="../tags/tag68.xml"/><Relationship Id="rId22" Type="http://schemas.openxmlformats.org/officeDocument/2006/relationships/image" Target="../media/image7.svg"/><Relationship Id="rId21" Type="http://schemas.openxmlformats.org/officeDocument/2006/relationships/image" Target="../media/image10.png"/><Relationship Id="rId20" Type="http://schemas.openxmlformats.org/officeDocument/2006/relationships/tags" Target="../tags/tag67.xml"/><Relationship Id="rId2" Type="http://schemas.openxmlformats.org/officeDocument/2006/relationships/tags" Target="../tags/tag53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image" Target="../media/image5.svg"/><Relationship Id="rId15" Type="http://schemas.openxmlformats.org/officeDocument/2006/relationships/image" Target="../media/image9.png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image" Target="../media/image2.svg"/><Relationship Id="rId5" Type="http://schemas.openxmlformats.org/officeDocument/2006/relationships/image" Target="../media/image8.png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2" Type="http://schemas.openxmlformats.org/officeDocument/2006/relationships/notesSlide" Target="../notesSlides/notesSlide18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7.svg"/><Relationship Id="rId2" Type="http://schemas.openxmlformats.org/officeDocument/2006/relationships/tags" Target="../tags/tag87.xml"/><Relationship Id="rId19" Type="http://schemas.openxmlformats.org/officeDocument/2006/relationships/image" Target="../media/image10.png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image" Target="../media/image5.svg"/><Relationship Id="rId13" Type="http://schemas.openxmlformats.org/officeDocument/2006/relationships/image" Target="../media/image9.png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9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image" Target="../media/image11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60045" y="382270"/>
            <a:ext cx="11471275" cy="4809490"/>
            <a:chOff x="567" y="602"/>
            <a:chExt cx="18065" cy="6242"/>
          </a:xfrm>
          <a:solidFill>
            <a:srgbClr val="3F3F46"/>
          </a:solidFill>
        </p:grpSpPr>
        <p:sp>
          <p:nvSpPr>
            <p:cNvPr id="7" name="圆角矩形 6"/>
            <p:cNvSpPr/>
            <p:nvPr/>
          </p:nvSpPr>
          <p:spPr>
            <a:xfrm>
              <a:off x="8416" y="602"/>
              <a:ext cx="10216" cy="421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67" y="602"/>
              <a:ext cx="10216" cy="624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6000"/>
                <a:t> </a:t>
              </a:r>
              <a:r>
                <a:rPr lang="en-US" altLang="zh-CN" sz="6000">
                  <a:cs typeface="Arial" panose="020B0604020202020204" pitchFamily="34" charset="0"/>
                </a:rPr>
                <a:t>Linkup </a:t>
              </a:r>
              <a:endParaRPr lang="en-US" altLang="zh-CN" sz="6000">
                <a:cs typeface="Arial" panose="020B0604020202020204" pitchFamily="34" charset="0"/>
              </a:endParaRPr>
            </a:p>
            <a:p>
              <a:pPr algn="ctr"/>
              <a:r>
                <a:rPr lang="zh-CN" altLang="en-US" sz="6000">
                  <a:cs typeface="Arial" panose="020B0604020202020204" pitchFamily="34" charset="0"/>
                </a:rPr>
                <a:t>智能社交应用</a:t>
              </a:r>
              <a:endParaRPr lang="en-US" altLang="zh-CN" sz="6000"/>
            </a:p>
          </p:txBody>
        </p:sp>
        <p:sp>
          <p:nvSpPr>
            <p:cNvPr id="11" name="直角三角形 10"/>
            <p:cNvSpPr/>
            <p:nvPr/>
          </p:nvSpPr>
          <p:spPr>
            <a:xfrm rot="10800000" flipH="1">
              <a:off x="10648" y="2427"/>
              <a:ext cx="4311" cy="43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2120000" flipH="1">
              <a:off x="12509" y="4708"/>
              <a:ext cx="247" cy="247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47" h="248">
                  <a:moveTo>
                    <a:pt x="0" y="0"/>
                  </a:moveTo>
                  <a:lnTo>
                    <a:pt x="247" y="247"/>
                  </a:lnTo>
                  <a:cubicBezTo>
                    <a:pt x="242" y="248"/>
                    <a:pt x="198" y="241"/>
                    <a:pt x="193" y="238"/>
                  </a:cubicBezTo>
                  <a:cubicBezTo>
                    <a:pt x="88" y="217"/>
                    <a:pt x="2" y="9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360680" y="537908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386185" y="617220"/>
            <a:ext cx="184150" cy="828675"/>
            <a:chOff x="17931" y="972"/>
            <a:chExt cx="342" cy="1539"/>
          </a:xfrm>
          <a:solidFill>
            <a:srgbClr val="F2B293"/>
          </a:solidFill>
        </p:grpSpPr>
        <p:sp>
          <p:nvSpPr>
            <p:cNvPr id="17" name="椭圆 16"/>
            <p:cNvSpPr/>
            <p:nvPr/>
          </p:nvSpPr>
          <p:spPr>
            <a:xfrm>
              <a:off x="17931" y="972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931" y="1551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7931" y="2169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3" descr="7b0a20202020227461726765744d6f64756c65223a202270726f636573734f6e6c696e65466f6e7473220a7d0a"/>
          <p:cNvSpPr txBox="1"/>
          <p:nvPr>
            <p:custDataLst>
              <p:tags r:id="rId1"/>
            </p:custDataLst>
          </p:nvPr>
        </p:nvSpPr>
        <p:spPr>
          <a:xfrm>
            <a:off x="7646035" y="3719195"/>
            <a:ext cx="4185920" cy="706755"/>
          </a:xfrm>
          <a:prstGeom prst="rect">
            <a:avLst/>
          </a:prstGeom>
          <a:noFill/>
          <a:effectLst>
            <a:outerShdw blurRad="50800" dist="38100" dir="2700000" sx="83000" sy="83000" algn="tl" rotWithShape="0">
              <a:prstClr val="black">
                <a:alpha val="57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dist">
              <a:defRPr/>
            </a:pPr>
            <a:r>
              <a:rPr lang="en-US" altLang="zh-CN" sz="40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汉仪超级战甲简" panose="00020600040101010101" charset="-122"/>
              </a:rPr>
              <a:t>智能移动应用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汉仪超级战甲简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55625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777240" y="4626610"/>
            <a:ext cx="1727835" cy="262890"/>
            <a:chOff x="1224" y="7286"/>
            <a:chExt cx="2721" cy="414"/>
          </a:xfrm>
        </p:grpSpPr>
        <p:sp>
          <p:nvSpPr>
            <p:cNvPr id="10" name="燕尾形 9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>
            <p:custDataLst>
              <p:tags r:id="rId2"/>
            </p:custDataLst>
          </p:nvPr>
        </p:nvSpPr>
        <p:spPr>
          <a:xfrm>
            <a:off x="1727518" y="5702935"/>
            <a:ext cx="873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小组成员：余彦橦，连冠权</a:t>
            </a:r>
            <a:r>
              <a:rPr 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 </a:t>
            </a:r>
            <a:endParaRPr lang="zh-CN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4458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线上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→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线下的三大核心流转阶段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80" name="圆角矩形 79"/>
          <p:cNvSpPr/>
          <p:nvPr>
            <p:custDataLst>
              <p:tags r:id="rId1"/>
            </p:custDataLst>
          </p:nvPr>
        </p:nvSpPr>
        <p:spPr>
          <a:xfrm flipH="1" flipV="1">
            <a:off x="513080" y="1823720"/>
            <a:ext cx="5341620" cy="172593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35767" y="1823752"/>
            <a:ext cx="4235644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线上智能阶段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功能模块：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AI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推荐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职业匹配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兴趣标签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用户体验：用户完善档案，系统匹配潜在合作对象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价值产出：减少人脉筛选时间，精准找到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合得来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2" name="椭圆 81"/>
          <p:cNvSpPr/>
          <p:nvPr>
            <p:custDataLst>
              <p:tags r:id="rId3"/>
            </p:custDataLst>
          </p:nvPr>
        </p:nvSpPr>
        <p:spPr>
          <a:xfrm>
            <a:off x="768350" y="2150745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3" name="图片 82" descr="202872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670" y="2423795"/>
            <a:ext cx="478155" cy="478155"/>
          </a:xfrm>
          <a:prstGeom prst="rect">
            <a:avLst/>
          </a:prstGeom>
        </p:spPr>
      </p:pic>
      <p:sp>
        <p:nvSpPr>
          <p:cNvPr id="84" name="圆角矩形 83"/>
          <p:cNvSpPr/>
          <p:nvPr>
            <p:custDataLst>
              <p:tags r:id="rId7"/>
            </p:custDataLst>
          </p:nvPr>
        </p:nvSpPr>
        <p:spPr>
          <a:xfrm flipH="1" flipV="1">
            <a:off x="6322060" y="1823720"/>
            <a:ext cx="5341620" cy="3601108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5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603521" y="215075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线下连接阶段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功能模块：活动签到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即时交流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快速加好友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项目协作空间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用户体验：用户在活动中快速建立联系并延伸线上协作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价值产出：实现关系沉淀，形成可持续社交网络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6" name="椭圆 85"/>
          <p:cNvSpPr/>
          <p:nvPr>
            <p:custDataLst>
              <p:tags r:id="rId9"/>
            </p:custDataLst>
          </p:nvPr>
        </p:nvSpPr>
        <p:spPr>
          <a:xfrm>
            <a:off x="6577330" y="2150745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Text Box 8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38985" y="425069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单击此处输入你的正文，文字是您思想的提炼，为了最终演示发布的良好效果，请尽量言简意赅的阐述观点；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8" name="Text Box 8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38985" y="3973830"/>
            <a:ext cx="1679575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添加小标题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91" name="图片 90" descr="202872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29425" y="2402205"/>
            <a:ext cx="523240" cy="523240"/>
          </a:xfrm>
          <a:prstGeom prst="rect">
            <a:avLst/>
          </a:prstGeom>
        </p:spPr>
      </p:pic>
      <p:sp>
        <p:nvSpPr>
          <p:cNvPr id="92" name="圆角矩形 91"/>
          <p:cNvSpPr/>
          <p:nvPr>
            <p:custDataLst>
              <p:tags r:id="rId15"/>
            </p:custDataLst>
          </p:nvPr>
        </p:nvSpPr>
        <p:spPr>
          <a:xfrm flipH="1" flipV="1">
            <a:off x="513080" y="3698875"/>
            <a:ext cx="5341620" cy="172593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Text Box 8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794561" y="3698843"/>
            <a:ext cx="4060152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活动整合阶段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功能模块：本地活动同步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活动报名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AI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推荐参加活动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用户体验：用户获得线下社交场景机会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价值产出：打破线上社交隔阂，促进真实互动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94" name="椭圆 93"/>
          <p:cNvSpPr/>
          <p:nvPr>
            <p:custDataLst>
              <p:tags r:id="rId17"/>
            </p:custDataLst>
          </p:nvPr>
        </p:nvSpPr>
        <p:spPr>
          <a:xfrm>
            <a:off x="768350" y="4025900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5" name="图片 94" descr="2028727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810" y="4277360"/>
            <a:ext cx="523240" cy="523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57943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线上核心：精准匹配，为线下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选对人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”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537294" y="1336407"/>
          <a:ext cx="9117330" cy="3579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665"/>
                <a:gridCol w="4558665"/>
              </a:tblGrid>
              <a:tr h="561975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传统职场社交</a:t>
                      </a:r>
                      <a:endParaRPr lang="zh-CN" altLang="en-US" sz="24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LinkUp </a:t>
                      </a: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线上匹配</a:t>
                      </a:r>
                      <a:endParaRPr lang="zh-CN" altLang="en-US" sz="24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1064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仅靠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职位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/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行业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匹配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多维度：技能互补度（如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“Python”</a:t>
                      </a:r>
                      <a:r>
                        <a:rPr lang="en-US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→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运营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）、职业目标（如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求职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en-US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→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招聘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）、活动偏好（如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线下沙龙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en-US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→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线上协作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）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70104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被动等待连接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AI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主动推荐：每日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3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个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高价值人脉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”+2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个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适配活动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00584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无匹配依据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展示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匹配度分数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（如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89%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）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+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匹配理由（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均关注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‘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新媒体创业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’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，技能互补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）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 userDrawn="1"/>
        </p:nvSpPr>
        <p:spPr>
          <a:xfrm>
            <a:off x="1537245" y="750455"/>
            <a:ext cx="2436495" cy="46037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1. </a:t>
            </a:r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匹配维度升级</a:t>
            </a:r>
            <a:endParaRPr lang="zh-CN" altLang="en-US" sz="2400" b="1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537245" y="5135353"/>
            <a:ext cx="4269105" cy="46037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2. </a:t>
            </a:r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关键功能：</a:t>
            </a:r>
            <a:r>
              <a:rPr lang="en-US" altLang="zh-CN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“</a:t>
            </a:r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活动预组队</a:t>
            </a:r>
            <a:r>
              <a:rPr lang="en-US" altLang="zh-CN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</a:t>
            </a:r>
            <a:endParaRPr lang="zh-CN" altLang="en-US" sz="2400" b="1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899754" y="5642610"/>
            <a:ext cx="10392410" cy="76835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用户报名线下活动后，</a:t>
            </a:r>
            <a:r>
              <a:rPr lang="en-US" altLang="zh-CN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AI </a:t>
            </a:r>
            <a:r>
              <a:rPr lang="zh-CN" altLang="en-US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自动推荐同活动中</a:t>
            </a:r>
            <a:r>
              <a:rPr lang="en-US" altLang="zh-CN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技能互补</a:t>
            </a:r>
            <a:r>
              <a:rPr lang="en-US" altLang="zh-CN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/ </a:t>
            </a:r>
            <a:r>
              <a:rPr lang="zh-CN" altLang="en-US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目标一致</a:t>
            </a:r>
            <a:r>
              <a:rPr lang="en-US" altLang="zh-CN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 </a:t>
            </a:r>
            <a:r>
              <a:rPr lang="zh-CN" altLang="en-US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的参与者，</a:t>
            </a:r>
            <a:endParaRPr lang="zh-CN" altLang="en-US" sz="2200" b="1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  <a:p>
            <a:pPr algn="l"/>
            <a:r>
              <a:rPr lang="zh-CN" altLang="en-US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支持提前线上沟通、约定现场见面，避免</a:t>
            </a:r>
            <a:r>
              <a:rPr lang="en-US" altLang="zh-CN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到场后无人可聊</a:t>
            </a:r>
            <a:r>
              <a:rPr lang="en-US" altLang="zh-CN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 </a:t>
            </a:r>
            <a:r>
              <a:rPr lang="zh-CN" altLang="en-US" sz="22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的尴尬。</a:t>
            </a:r>
            <a:endParaRPr lang="zh-CN" altLang="en-US" sz="2200" b="1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73215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线下核心：场景化活动，让连接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有话题、有价值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”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 flipH="1" flipV="1">
            <a:off x="513397" y="1800892"/>
            <a:ext cx="5341620" cy="2055781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81835" y="1823752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场景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：行业主题沙龙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示例主题：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“0-3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年产品经理破圈交流会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大学生实习内推专场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核心价值：邀请行业前辈分享，设置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“1v1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茶歇交流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环节，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AI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提前匹配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想提问的学生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能解答的职场人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768350" y="2150745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" name="图片 38" descr="202872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670" y="2423795"/>
            <a:ext cx="478155" cy="478155"/>
          </a:xfrm>
          <a:prstGeom prst="rect">
            <a:avLst/>
          </a:prstGeom>
        </p:spPr>
      </p:pic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 flipH="1" flipV="1">
            <a:off x="6322060" y="1823720"/>
            <a:ext cx="5341620" cy="203299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603522" y="1823752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场景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：技能协作工坊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形式：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4-6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人小组，完成短期实战项目（如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“2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小时产出小红书运营方案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组队开发简易小程序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核心价值：从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单纯聊天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协作做事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，快速建立信任与深度连接。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6577330" y="2150745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Text Box 8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38985" y="425069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单击此处输入你的正文，文字是您思想的提炼，为了最终演示发布的良好效果，请尽量言简意赅的阐述观点；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5" name="Text Box 8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38985" y="3973830"/>
            <a:ext cx="1679575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添加小标题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43" name="Text Box 8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848600" y="425069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单击此处输入你的正文，文字是您思想的提炼，为了最终演示发布的良好效果，请尽量言简意赅的阐述观点；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4" name="Text Box 81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848600" y="3973830"/>
            <a:ext cx="1679575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添加小标题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48" name="图片 47" descr="2028723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29425" y="2402205"/>
            <a:ext cx="523240" cy="523240"/>
          </a:xfrm>
          <a:prstGeom prst="rect">
            <a:avLst/>
          </a:prstGeom>
        </p:spPr>
      </p:pic>
      <p:sp>
        <p:nvSpPr>
          <p:cNvPr id="8" name="圆角矩形 7"/>
          <p:cNvSpPr/>
          <p:nvPr>
            <p:custDataLst>
              <p:tags r:id="rId17"/>
            </p:custDataLst>
          </p:nvPr>
        </p:nvSpPr>
        <p:spPr>
          <a:xfrm flipH="1" flipV="1">
            <a:off x="513404" y="4025863"/>
            <a:ext cx="5341620" cy="275965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981867" y="3973868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场景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：城市人脉盲盒局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规则：用户填写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想结识的领域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AI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随机匹配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3-5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人组局（如咖啡馆轻聊），现场解锁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共同目标任务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（如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一起梳理职业困惑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核心价值：打破圈层壁垒，创造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意想不到的人脉惊喜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768366" y="4107783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2028727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9844" y="4304674"/>
            <a:ext cx="523240" cy="523240"/>
          </a:xfrm>
          <a:prstGeom prst="rect">
            <a:avLst/>
          </a:prstGeom>
        </p:spPr>
      </p:pic>
      <p:sp>
        <p:nvSpPr>
          <p:cNvPr id="18" name="圆角矩形 17"/>
          <p:cNvSpPr/>
          <p:nvPr>
            <p:custDataLst>
              <p:tags r:id="rId23"/>
            </p:custDataLst>
          </p:nvPr>
        </p:nvSpPr>
        <p:spPr>
          <a:xfrm flipH="1" flipV="1">
            <a:off x="6322058" y="4025863"/>
            <a:ext cx="5341620" cy="2759699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Text Box 81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603521" y="4053209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现场专属工具：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AR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人脉名片（示意图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+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功能点）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手机扫描对方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APP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头像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现场海报，弹出对方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技能图谱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近期项目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想交换的资源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点击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保存人脉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，自动同步到线上档案，生成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互动待办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（如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“3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天内发送协作邀请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22" name="椭圆 21"/>
          <p:cNvSpPr/>
          <p:nvPr>
            <p:custDataLst>
              <p:tags r:id="rId25"/>
            </p:custDataLst>
          </p:nvPr>
        </p:nvSpPr>
        <p:spPr>
          <a:xfrm>
            <a:off x="6577327" y="4107746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3" name="图片 22" descr="2028727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29423" y="4304674"/>
            <a:ext cx="523240" cy="5232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6710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线下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→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线上的沉淀：让人脉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“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不流失、能复用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”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537294" y="1336407"/>
          <a:ext cx="9117330" cy="3398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8665"/>
                <a:gridCol w="4558665"/>
              </a:tblGrid>
              <a:tr h="46736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线下场景动作</a:t>
                      </a:r>
                      <a:endParaRPr lang="zh-CN" altLang="en-US" sz="24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线上自动沉淀结果</a:t>
                      </a:r>
                      <a:endParaRPr lang="zh-CN" altLang="en-US" sz="24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089025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交换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AR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名片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人脉档案新增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线下结识标签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，记录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结识场景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（如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“2024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产品沙龙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）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00584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组队完成工坊项目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生成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协作项目记录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，同步到双方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技能成就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板块，支持添加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队友评价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836295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参与活动签到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解锁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活动专属徽章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，积分自动到账，提升账号权重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 userDrawn="1"/>
        </p:nvSpPr>
        <p:spPr>
          <a:xfrm>
            <a:off x="1537245" y="750455"/>
            <a:ext cx="2436495" cy="46037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1. </a:t>
            </a:r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即时沉淀功能</a:t>
            </a:r>
            <a:endParaRPr lang="zh-CN" altLang="en-US" sz="2400" b="1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537245" y="5135353"/>
            <a:ext cx="2436495" cy="46037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2. </a:t>
            </a:r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后续价值激活</a:t>
            </a:r>
            <a:endParaRPr lang="zh-CN" altLang="en-US" sz="2400" b="1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814029" y="5596373"/>
            <a:ext cx="10563860" cy="101473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1.AI 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智能提醒：结识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7 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天后，提醒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发送行业资料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/ 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发起技能交换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，避免人脉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躺尸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</a:t>
            </a:r>
            <a:endParaRPr lang="en-US" altLang="zh-CN" sz="200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  <a:p>
            <a:pPr algn="l"/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2.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协作空间复用：线下组队的项目组，可直接在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APP 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创建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短期协作空间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，延续任务推进</a:t>
            </a:r>
            <a:endParaRPr lang="zh-CN" altLang="en-US" sz="200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  <a:p>
            <a:pPr algn="l"/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3.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人脉推荐裂变：基于线下结识的人脉，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AI 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推荐其关联的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高适配人脉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，实现圈层拓展</a:t>
            </a:r>
            <a:endParaRPr lang="zh-CN" altLang="en-US" sz="200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57943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kern="1200" cap="none" spc="0" normalizeH="0" baseline="0" noProof="0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核心优势：对比传统社交的</a:t>
            </a:r>
            <a:r>
              <a:rPr kumimoji="0" lang="en-US" altLang="zh-CN" sz="2400" b="1" i="0" kern="1200" cap="none" spc="0" normalizeH="0" baseline="0" noProof="0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“</a:t>
            </a:r>
            <a:r>
              <a:rPr kumimoji="0" lang="zh-CN" altLang="en-US" sz="2400" b="1" i="0" kern="1200" cap="none" spc="0" normalizeH="0" baseline="0" noProof="0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闭环价值</a:t>
            </a:r>
            <a:r>
              <a:rPr kumimoji="0" lang="en-US" altLang="zh-CN" sz="2400" b="1" i="0" kern="1200" cap="none" spc="0" normalizeH="0" baseline="0" noProof="0" dirty="0">
                <a:solidFill>
                  <a:srgbClr val="3F3F46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”</a:t>
            </a:r>
            <a:endParaRPr kumimoji="0" lang="en-US" altLang="en-US" sz="2400" b="1" i="0" kern="1200" cap="none" spc="0" normalizeH="0" baseline="0" noProof="0" dirty="0">
              <a:solidFill>
                <a:srgbClr val="3F3F46"/>
              </a:solidFill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/>
          <p:nvPr/>
        </p:nvGraphicFramePr>
        <p:xfrm>
          <a:off x="513404" y="1002612"/>
          <a:ext cx="11212830" cy="4102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7610"/>
                <a:gridCol w="3737610"/>
                <a:gridCol w="3737610"/>
              </a:tblGrid>
              <a:tr h="82296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维度</a:t>
                      </a:r>
                      <a:endParaRPr lang="zh-CN" altLang="en-US" sz="24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传统职场社交（如</a:t>
                      </a:r>
                      <a:r>
                        <a:rPr lang="en-US" altLang="zh-CN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LinkedIn</a:t>
                      </a: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）</a:t>
                      </a:r>
                      <a:endParaRPr lang="zh-CN" altLang="en-US" sz="24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LinkUp</a:t>
                      </a: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（线上</a:t>
                      </a:r>
                      <a:r>
                        <a:rPr lang="en-US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→</a:t>
                      </a: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线下闭环）</a:t>
                      </a:r>
                      <a:endParaRPr lang="zh-CN" altLang="en-US" sz="24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902335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连接效率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连接效率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线上连接后，需手动发起线下邀约，成功率低（约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15%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）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线上连接后，需手动发起线下邀约，成功率低（约 15%）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AI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推荐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+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活动绑定，线下见面率提升至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60%+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AI 推荐 + 活动绑定，线下见面率提升至 60%+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7056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人脉质量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人脉质量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多为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泛人脉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，后续无互动沉淀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多为 “泛人脉”，后续无互动沉淀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基于 “共同活动 / 协作”，深度连接占比超 70%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85344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价值延续性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价值延续性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连接后易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“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断联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”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，无后续激活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线上沉淀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+ AI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提醒，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30 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天内互动率达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 55%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线上沉淀 + AI 提醒，30 天内互动率达 55%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85344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用户体验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用户体验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线上线下割裂，无统一工具支撑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线上线下割裂，无统一工具支撑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全流程工具覆盖（匹配</a:t>
                      </a:r>
                      <a:r>
                        <a:rPr lang="en-US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→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活动</a:t>
                      </a:r>
                      <a:r>
                        <a:rPr lang="en-US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→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沉淀</a:t>
                      </a:r>
                      <a:r>
                        <a:rPr lang="en-US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→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跟进）</a:t>
                      </a:r>
                      <a:r>
                        <a:rPr 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全流程工具覆盖（匹配→活动→沉淀→跟进）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marL="228600" marR="228600" marT="152400" marB="152400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 userDrawn="1"/>
        </p:nvSpPr>
        <p:spPr>
          <a:xfrm>
            <a:off x="513404" y="5474315"/>
            <a:ext cx="7802880" cy="138366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</a:rPr>
              <a:t>核心结论：</a:t>
            </a:r>
            <a:endParaRPr lang="zh-CN" altLang="en-US"/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LinkUp 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不是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线上工具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，也不是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线下活动平台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，</a:t>
            </a:r>
            <a:endParaRPr lang="zh-CN" altLang="en-US" sz="200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而是通过「线上精准筛选</a:t>
            </a:r>
            <a:r>
              <a:rPr lang="en-US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→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线下场景落地</a:t>
            </a:r>
            <a:r>
              <a:rPr lang="en-US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→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线上价值沉淀」的闭环，</a:t>
            </a:r>
            <a:endParaRPr lang="zh-CN" altLang="en-US" sz="200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让每一次连接都从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偶然相遇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 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变成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 “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长期价值</a:t>
            </a:r>
            <a:r>
              <a:rPr lang="en-US" altLang="zh-CN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”</a:t>
            </a:r>
            <a:r>
              <a:rPr lang="zh-CN" altLang="en-US" sz="200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</a:rPr>
              <a:t>。</a:t>
            </a:r>
            <a:endParaRPr lang="zh-CN" altLang="en-US" sz="200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4533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</a:t>
            </a: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3</a:t>
            </a:r>
            <a:endParaRPr lang="en-US" altLang="zh-CN"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98850" y="2752090"/>
            <a:ext cx="527558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营销策略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41535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市场定位与目标人群精准锁定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30250" y="177990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市场定位</a:t>
            </a:r>
            <a:endParaRPr lang="en-US" altLang="zh-CN"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2717800"/>
            <a:ext cx="6118257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本智能社交软件以</a:t>
            </a: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线上组织活动，线下真实社交</a:t>
            </a: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 </a:t>
            </a: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为核心特色，区别于传统以线上聊天为主的社交软件，致力于打破虚拟社交壁垒，打造真实、高效、有温度的社交场景，成为连接线上兴趣与线下互动的桥梁，填补市场上</a:t>
            </a: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线上活动组织与线下落地衔接不畅</a:t>
            </a: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 </a:t>
            </a: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的空白。</a:t>
            </a: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目标人群</a:t>
            </a:r>
            <a:endParaRPr lang="en-US" altLang="zh-CN"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3F3F4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30910" y="292989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6135" y="1974183"/>
            <a:ext cx="266954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核心人群（</a:t>
            </a: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18</a:t>
            </a: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-</a:t>
            </a: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30</a:t>
            </a: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岁）</a:t>
            </a: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5093" y="1974152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次要人群（</a:t>
            </a: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30</a:t>
            </a: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-</a:t>
            </a: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45</a:t>
            </a:r>
            <a:r>
              <a:rPr lang="zh-CN" alt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岁）</a:t>
            </a: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7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30878" y="2567940"/>
            <a:ext cx="2874010" cy="199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包括大学生和刚步入职场的年轻人。大学生有充足的课余时间，渴望拓展社交圈、参与多样化活动，如主题派对、户外露营、学习交流小组等；职场新人面临陌生的工作环境，需要通过社交缓解工作压力、结识志同道合的朋友，倾向于行业交流、兴趣聚会、运动健身等活动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5093" y="256794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以有一定经济基础和社交需求的职场人士为主。他们注重社交的质量和实用性，更倾向于高端酒会、商务洽谈、亲子活动、文化品鉴等活动，希望通过社交拓展人脉资源或丰富家庭生活。</a:t>
            </a:r>
            <a:endParaRPr lang="zh-CN" altLang="en-US" sz="160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38481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线上引流策略：短视频平台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 flipH="1" flipV="1">
            <a:off x="482632" y="1104512"/>
            <a:ext cx="5372386" cy="242231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81867" y="1309402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制作有趣、有吸引力的短视频内容，如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线上组织活动流程演示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线下活动精彩瞬间集锦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用户参与活动后的真实反馈采访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等，突出软件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线上便捷组织，线下真实互动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的优势。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" name="椭圆 2"/>
          <p:cNvSpPr/>
          <p:nvPr>
            <p:custDataLst>
              <p:tags r:id="rId3"/>
            </p:custDataLst>
          </p:nvPr>
        </p:nvSpPr>
        <p:spPr>
          <a:xfrm>
            <a:off x="768382" y="1730724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" name="图片 38" descr="202872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2321" y="2004695"/>
            <a:ext cx="478155" cy="478155"/>
          </a:xfrm>
          <a:prstGeom prst="rect">
            <a:avLst/>
          </a:prstGeom>
        </p:spPr>
      </p:pic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 flipH="1" flipV="1">
            <a:off x="6017609" y="2074545"/>
            <a:ext cx="5341620" cy="288798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555897" y="233553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邀请短视频平台的博主参与测评。选择与社交、生活、兴趣相关领域的博主，如生活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vlogger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、兴趣达人（摄影、美食、运动等），让他们体验软件并分享使用感受和活动经历，吸引其粉丝关注和下载。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6416072" y="3005455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Text Box 8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038985" y="4250690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单击此处输入你的正文，文字是您思想的提炼，为了最终演示发布的良好效果，请尽量言简意赅的阐述观点；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5" name="Text Box 8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38985" y="3973830"/>
            <a:ext cx="1679575" cy="33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添加小标题</a:t>
            </a: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pic>
        <p:nvPicPr>
          <p:cNvPr id="48" name="图片 47" descr="2028723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67532" y="3256915"/>
            <a:ext cx="523240" cy="523240"/>
          </a:xfrm>
          <a:prstGeom prst="rect">
            <a:avLst/>
          </a:prstGeom>
        </p:spPr>
      </p:pic>
      <p:sp>
        <p:nvSpPr>
          <p:cNvPr id="2" name="圆角矩形 1"/>
          <p:cNvSpPr/>
          <p:nvPr>
            <p:custDataLst>
              <p:tags r:id="rId15"/>
            </p:custDataLst>
          </p:nvPr>
        </p:nvSpPr>
        <p:spPr>
          <a:xfrm flipH="1" flipV="1">
            <a:off x="513397" y="3698875"/>
            <a:ext cx="5341303" cy="2259330"/>
          </a:xfrm>
          <a:prstGeom prst="roundRect">
            <a:avLst>
              <a:gd name="adj" fmla="val 5687"/>
            </a:avLst>
          </a:prstGeom>
          <a:solidFill>
            <a:srgbClr val="8A5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981867" y="3698843"/>
            <a:ext cx="3662045" cy="102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开展短视频挑战赛活动，设置与软件社交主题相关的挑战话题，如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我的线下人脉拓展的勇敢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XX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软件遇见志同道合的人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”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，鼓励用户拍摄并上传相关短视频，对优质作品给予奖品奖励，提高用户参与度。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7" name="椭圆 6"/>
          <p:cNvSpPr/>
          <p:nvPr>
            <p:custDataLst>
              <p:tags r:id="rId17"/>
            </p:custDataLst>
          </p:nvPr>
        </p:nvSpPr>
        <p:spPr>
          <a:xfrm>
            <a:off x="768382" y="4250722"/>
            <a:ext cx="1026160" cy="1026160"/>
          </a:xfrm>
          <a:prstGeom prst="ellipse">
            <a:avLst/>
          </a:prstGeom>
          <a:solidFill>
            <a:srgbClr val="E8E2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2028727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19874" y="4439285"/>
            <a:ext cx="523240" cy="5232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搭子文化的吸引，推广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1820" y="183832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32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搭子</a:t>
            </a:r>
            <a:r>
              <a:rPr lang="en-US" altLang="zh-CN" sz="32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Arial" panose="020B0604020202020204" pitchFamily="34" charset="0"/>
              </a:rPr>
              <a:t>文化</a:t>
            </a:r>
            <a:r>
              <a:rPr lang="zh-CN" altLang="en-US" sz="32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Arial" panose="020B0604020202020204" pitchFamily="34" charset="0"/>
              </a:rPr>
              <a:t>：</a:t>
            </a:r>
            <a:endParaRPr lang="zh-CN" altLang="en-US" sz="320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Arial" panose="020B0604020202020204" pitchFamily="34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搭子是基于特定兴趣，轻量化的社交关系，主打“精准陪伴，高效组队”如饭搭子、旅游搭子等满足用户对社交的需求，又避免传统社交的压力</a:t>
            </a:r>
            <a:endParaRPr lang="en-US" altLang="zh-CN" sz="2400"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2717800"/>
            <a:ext cx="233616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4533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01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98850" y="2752090"/>
            <a:ext cx="527558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市场痛点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年轻人的社交困境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搭子文化的吸引，推广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1820" y="183832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32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Arial" panose="020B0604020202020204" pitchFamily="34" charset="0"/>
              </a:rPr>
              <a:t>为什么引用搭子文化</a:t>
            </a:r>
            <a:r>
              <a:rPr lang="zh-CN" altLang="en-US" sz="32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Arial" panose="020B0604020202020204" pitchFamily="34" charset="0"/>
              </a:rPr>
              <a:t>：</a:t>
            </a:r>
            <a:endParaRPr lang="zh-CN" altLang="en-US" sz="320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Arial" panose="020B0604020202020204" pitchFamily="34" charset="0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契合用户核心痛点：解决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18-30 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岁核心人群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想社交但怕尴尬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兴趣难寻同好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独自活动没意思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的问题，比如大学生想找同学一起自习，职场新人想约伴健身，都能通过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搭子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快速实现。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​</a:t>
            </a:r>
            <a:endParaRPr lang="en-US" altLang="zh-CN" sz="1400">
              <a:solidFill>
                <a:schemeClr val="bg1">
                  <a:lumMod val="95000"/>
                </a:schemeClr>
              </a:solidFill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强化软件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线上到线下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优势：搭子文化以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线下共同行动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为目标，与软件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线上组织活动、线下落地互动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的定位高度契合，能进一步激活线下活动场景，提升用户活跃度与留存率。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​</a:t>
            </a:r>
            <a:endParaRPr lang="en-US" altLang="zh-CN" sz="1400">
              <a:solidFill>
                <a:schemeClr val="bg1">
                  <a:lumMod val="95000"/>
                </a:schemeClr>
              </a:solidFill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打造差异化竞争力：区别于传统社交软件的泛社交模式，以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精准搭子匹配</a:t>
            </a:r>
            <a:r>
              <a:rPr lang="en-US" altLang="zh-CN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lang="zh-CN" altLang="en-US" sz="14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为特色，形成独特标签，吸引追求高效社交的目标用户</a:t>
            </a:r>
            <a:r>
              <a:rPr lang="zh-CN" altLang="en-US" sz="1400"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。</a:t>
            </a:r>
            <a:endParaRPr lang="en-US" altLang="zh-CN" sz="1400"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080" y="148202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搭子文化的落地策略：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1820" y="183832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线下搭子活动运营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​</a:t>
            </a:r>
            <a:endParaRPr lang="en-US" altLang="zh-CN" sz="2000">
              <a:solidFill>
                <a:schemeClr val="bg1">
                  <a:lumMod val="95000"/>
                </a:schemeClr>
              </a:solidFill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推出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搭子专属活动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：针对不同搭子类型策划活动，如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职场饭搭子午餐会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周末运动搭子徒步局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，活动人数控制在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2-6 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人，保证社交互动质量。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​</a:t>
            </a:r>
            <a:endParaRPr lang="en-US" altLang="zh-CN" sz="2000">
              <a:solidFill>
                <a:schemeClr val="bg1">
                  <a:lumMod val="95000"/>
                </a:schemeClr>
              </a:solidFill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搭建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搭子反馈机制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：活动结束后，用户可对搭子进行评分（如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合拍度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”“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守时性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），系统根据评分优化后续匹配精度，同时优质搭子可获得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认证徽章</a:t>
            </a:r>
            <a:r>
              <a:rPr lang="en-US" altLang="zh-CN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，提升社交可信度。。</a:t>
            </a:r>
            <a:endParaRPr lang="en-US" altLang="zh-CN" sz="2000">
              <a:solidFill>
                <a:schemeClr val="bg1">
                  <a:lumMod val="95000"/>
                </a:schemeClr>
              </a:solidFill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0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5125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4533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</a:t>
            </a: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4</a:t>
            </a:r>
            <a:endParaRPr lang="en-US" altLang="zh-CN"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43300" y="2752090"/>
            <a:ext cx="52755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总结与展望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494557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398" y="0"/>
            <a:ext cx="517017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精准锚定三类人群核心需求缺口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615412" y="855878"/>
            <a:ext cx="10802446" cy="5319642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76349" y="855884"/>
            <a:ext cx="10280486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LinkUp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从用户需求端切入，精准捕捉大学生、职场新人、初创企业三大核心群体的社交与发展痛点，且痛点均具备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高频刚需、现有方案难以满足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的特征：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（一）人群痛点：需求明确，痛点集中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大学生群体：核心困境是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职业起步无支撑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，一方面面临校招内推渠道稀缺（超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60%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认为内推关键但仅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15%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能触达），另一方面对行业认知浅层化，缺乏与从业者深度交流的途径，导致实习、就业方向迷茫；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职场新人（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1-3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年）：受困于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职业成长无助力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，跨行业人脉壁垒高（年均跨行业活动不足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次），难以突破圈层获取资源，同时空有技能提升意愿，却找不到实战协作的伙伴，陷入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孤军奋战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；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初创企业：受制于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业务拓展无渠道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，精准人才获取成本高（人均超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3000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元且匹配度不足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40%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），跨界资源（供应链、投融资等）对接缺乏信任背书，业务推进受阻。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市场缺口：供需错配，机会显著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（二）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从需求侧看，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Z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世代职场人已从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泛社交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转向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价值社交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，既渴望能协作、能成长的深度人脉，又需要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线上匹配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+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线下破冰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+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线上沉淀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OMO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闭环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953114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397" y="0"/>
            <a:ext cx="352107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锚定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线上到线下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以搭子文化破局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8025" y="181800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Arial" panose="020B0604020202020204" pitchFamily="34" charset="0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定位清晰，直击痛点：软件聚焦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线上组织活动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→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线下真实互动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核心路径，精准解决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18-</a:t>
            </a:r>
            <a:r>
              <a:rPr lang="en-US" altLang="zh-CN" sz="1800" noProof="0" dirty="0">
                <a:ln>
                  <a:noFill/>
                </a:ln>
                <a:solidFill>
                  <a:srgbClr val="E8E2D6"/>
                </a:solidFill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30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岁人群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社交效率低、兴趣难匹配、线下活动落地难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的问题，尤其针对年轻群体引入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搭子文化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，以轻量化、精准化社交打造差异化优势。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、策略闭环，落地可行：从线上多渠道引流（短视频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KOL /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应用商店优化），到线下优质活动运营（搭子专属活动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场景化体验），再到用户留存体系（分层运营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/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口碑激励），形成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获客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转化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-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留存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完整策略闭环，且结合数据监测与预算规划，保障策略可落地、可优化。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2717800"/>
            <a:ext cx="233616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4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5125" y="2667000"/>
            <a:ext cx="2628900" cy="52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Text Box 81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5125" y="3418205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397" y="0"/>
            <a:ext cx="59423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rgbClr val="3F3F46"/>
                </a:solidFill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freemium</a:t>
            </a:r>
            <a:r>
              <a:rPr lang="zh-CN" altLang="en-US" sz="3200" b="1" noProof="0" dirty="0">
                <a:ln>
                  <a:noFill/>
                </a:ln>
                <a:solidFill>
                  <a:srgbClr val="3F3F46"/>
                </a:solidFill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商业模式深入和变革</a:t>
            </a:r>
            <a:endParaRPr lang="en-US" altLang="zh-CN" sz="3200"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9965" y="0"/>
            <a:ext cx="5440045" cy="68529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 flipH="1" flipV="1">
            <a:off x="360045" y="1631950"/>
            <a:ext cx="7547610" cy="4337050"/>
          </a:xfrm>
          <a:prstGeom prst="roundRect">
            <a:avLst>
              <a:gd name="adj" fmla="val 3733"/>
            </a:avLst>
          </a:prstGeom>
          <a:solidFill>
            <a:srgbClr val="292A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8025" y="1818005"/>
            <a:ext cx="685165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核心融合逻辑：以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免费破圈，付费增值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激活社交生态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Freemium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模式的核心是通过免费层满足基础需求、扩大用户基数，再以付费层提供稀缺价值、实现商业闭环，与搭子社交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轻量化入门、高质量深耕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的用户需求高度契合。结合软件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线上匹配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+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线下活动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+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团购经济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特色，构建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基础功能免费、核心权益付费、增值服务溢价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的三级体系，既降低新用户尝试门槛，又为高价值用户提供不可替代的体验。。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37" name="Text Box 8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0910" y="2717800"/>
            <a:ext cx="233616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zh-CN" sz="20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3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5125" y="2667000"/>
            <a:ext cx="287401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76300" y="4013835"/>
            <a:ext cx="157924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6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360045" y="382270"/>
            <a:ext cx="11471275" cy="4809490"/>
            <a:chOff x="567" y="602"/>
            <a:chExt cx="18065" cy="6242"/>
          </a:xfrm>
          <a:solidFill>
            <a:srgbClr val="3F3F46"/>
          </a:solidFill>
        </p:grpSpPr>
        <p:sp>
          <p:nvSpPr>
            <p:cNvPr id="7" name="圆角矩形 6"/>
            <p:cNvSpPr/>
            <p:nvPr/>
          </p:nvSpPr>
          <p:spPr>
            <a:xfrm>
              <a:off x="8416" y="602"/>
              <a:ext cx="10216" cy="421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67" y="602"/>
              <a:ext cx="10216" cy="6242"/>
            </a:xfrm>
            <a:prstGeom prst="roundRect">
              <a:avLst>
                <a:gd name="adj" fmla="val 568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直角三角形 10"/>
            <p:cNvSpPr/>
            <p:nvPr/>
          </p:nvSpPr>
          <p:spPr>
            <a:xfrm rot="10800000" flipH="1">
              <a:off x="10648" y="2427"/>
              <a:ext cx="4311" cy="431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12120000" flipH="1">
              <a:off x="12509" y="4708"/>
              <a:ext cx="247" cy="247"/>
            </a:xfrm>
            <a:custGeom>
              <a:avLst/>
              <a:gdLst>
                <a:gd name="it" fmla="*/ h 7 12"/>
                <a:gd name="ir" fmla="*/ w 7 12"/>
                <a:gd name="ib" fmla="*/ h 11 12"/>
              </a:gdLst>
              <a:ahLst/>
              <a:cxnLst>
                <a:cxn ang="3">
                  <a:pos x="l" y="t"/>
                </a:cxn>
                <a:cxn ang="cd2">
                  <a:pos x="l" y="vc"/>
                </a:cxn>
                <a:cxn ang="cd4">
                  <a:pos x="l" y="b"/>
                </a:cxn>
                <a:cxn ang="cd4">
                  <a:pos x="hc" y="b"/>
                </a:cxn>
                <a:cxn ang="cd4">
                  <a:pos x="r" y="b"/>
                </a:cxn>
                <a:cxn ang="0">
                  <a:pos x="hc" y="vc"/>
                </a:cxn>
              </a:cxnLst>
              <a:rect l="l" t="t" r="r" b="b"/>
              <a:pathLst>
                <a:path w="247" h="248">
                  <a:moveTo>
                    <a:pt x="0" y="0"/>
                  </a:moveTo>
                  <a:lnTo>
                    <a:pt x="247" y="247"/>
                  </a:lnTo>
                  <a:cubicBezTo>
                    <a:pt x="242" y="248"/>
                    <a:pt x="198" y="241"/>
                    <a:pt x="193" y="238"/>
                  </a:cubicBezTo>
                  <a:cubicBezTo>
                    <a:pt x="88" y="217"/>
                    <a:pt x="2" y="9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12477" y="1535445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</a:rPr>
              <a:t>感谢聆听</a:t>
            </a:r>
            <a:endParaRPr kumimoji="0" lang="en-US" altLang="zh-CN" sz="6000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12477" y="2540491"/>
            <a:ext cx="435482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GROUP :</a:t>
            </a:r>
            <a:r>
              <a:rPr lang="en-US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1</a:t>
            </a:r>
            <a:r>
              <a:rPr lang="en-US" altLang="zh-CN" sz="20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4</a:t>
            </a:r>
            <a:endParaRPr lang="en-US"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40410" y="2956560"/>
            <a:ext cx="6487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defRPr/>
            </a:pPr>
            <a:endParaRPr kumimoji="0" lang="en-US" altLang="zh-CN" sz="1200" b="0" i="0" u="none" strike="noStrike" kern="1200" cap="none" spc="0" normalizeH="0" baseline="0" noProof="0" dirty="0" err="1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0680" y="537908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1386185" y="617220"/>
            <a:ext cx="184150" cy="828675"/>
            <a:chOff x="17931" y="972"/>
            <a:chExt cx="342" cy="1539"/>
          </a:xfrm>
          <a:solidFill>
            <a:srgbClr val="F2B293"/>
          </a:solidFill>
        </p:grpSpPr>
        <p:sp>
          <p:nvSpPr>
            <p:cNvPr id="17" name="椭圆 16"/>
            <p:cNvSpPr/>
            <p:nvPr/>
          </p:nvSpPr>
          <p:spPr>
            <a:xfrm>
              <a:off x="17931" y="972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931" y="1551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7931" y="2169"/>
              <a:ext cx="343" cy="3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文本框3"/>
          <p:cNvSpPr txBox="1"/>
          <p:nvPr>
            <p:custDataLst>
              <p:tags r:id="rId4"/>
            </p:custDataLst>
          </p:nvPr>
        </p:nvSpPr>
        <p:spPr>
          <a:xfrm>
            <a:off x="7645400" y="3907790"/>
            <a:ext cx="4185920" cy="706755"/>
          </a:xfrm>
          <a:prstGeom prst="rect">
            <a:avLst/>
          </a:prstGeom>
          <a:noFill/>
          <a:effectLst>
            <a:outerShdw blurRad="50800" dist="38100" dir="2700000" sx="83000" sy="83000" algn="tl" rotWithShape="0">
              <a:prstClr val="black">
                <a:alpha val="57000"/>
              </a:prstClr>
            </a:outerShdw>
          </a:effectLst>
        </p:spPr>
        <p:txBody>
          <a:bodyPr wrap="square" rtlCol="0">
            <a:spAutoFit/>
          </a:bodyPr>
          <a:p>
            <a:pPr algn="dist">
              <a:defRPr/>
            </a:pPr>
            <a:r>
              <a:rPr lang="en-US" altLang="zh-CN" sz="40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汉仪超级战甲简" panose="00020600040101010101" charset="-122"/>
              </a:rPr>
              <a:t>移动智能</a:t>
            </a:r>
            <a:r>
              <a:rPr lang="zh-CN" altLang="en-US" sz="40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sym typeface="汉仪超级战甲简" panose="00020600040101010101" charset="-122"/>
              </a:rPr>
              <a:t>应用</a:t>
            </a:r>
            <a:endParaRPr lang="en-US" altLang="zh-CN" sz="4000" dirty="0">
              <a:ln w="28575">
                <a:solidFill>
                  <a:srgbClr val="3F3F46"/>
                </a:solidFill>
              </a:ln>
              <a:noFill/>
              <a:effectLst/>
              <a:latin typeface="汉仪超级战甲W" panose="00020600040101010101" charset="-122"/>
              <a:ea typeface="汉仪超级战甲W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55625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579437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燕尾形 9"/>
          <p:cNvSpPr/>
          <p:nvPr/>
        </p:nvSpPr>
        <p:spPr>
          <a:xfrm>
            <a:off x="777240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燕尾形 12"/>
          <p:cNvSpPr/>
          <p:nvPr/>
        </p:nvSpPr>
        <p:spPr>
          <a:xfrm>
            <a:off x="1201420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 14"/>
          <p:cNvSpPr/>
          <p:nvPr/>
        </p:nvSpPr>
        <p:spPr>
          <a:xfrm>
            <a:off x="1616075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燕尾形 23"/>
          <p:cNvSpPr/>
          <p:nvPr/>
        </p:nvSpPr>
        <p:spPr>
          <a:xfrm>
            <a:off x="2040255" y="4626610"/>
            <a:ext cx="465455" cy="263525"/>
          </a:xfrm>
          <a:prstGeom prst="chevron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1727518" y="5702935"/>
            <a:ext cx="8736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  <a:sym typeface="+mn-ea"/>
              </a:rPr>
              <a:t>小组成员：余彦橦，连冠权</a:t>
            </a:r>
            <a:r>
              <a:rPr lang="en-US" alt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  <a:sym typeface="+mn-ea"/>
              </a:rPr>
              <a:t> </a:t>
            </a:r>
            <a:r>
              <a:rPr 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 </a:t>
            </a:r>
            <a:r>
              <a:rPr lang="zh-CN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 </a:t>
            </a:r>
            <a:endParaRPr lang="zh-CN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3769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核心痛点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—— 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大学生群体</a:t>
            </a:r>
            <a:endParaRPr lang="en-US" altLang="zh-CN" sz="2400" b="1" dirty="0">
              <a:solidFill>
                <a:srgbClr val="202020"/>
              </a:solidFill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1034415" y="2686050"/>
            <a:ext cx="3368675" cy="3689296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68655" y="2984858"/>
            <a:ext cx="2085340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痛点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1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：校招信息碎片化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海投简历石沉大海，缺乏企业内部人脉获取一手内推机会。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现象：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超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60%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大学生认为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‘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内推渠道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’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是校招成功关键，但仅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15%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能有效触达。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>
            <a:off x="7189404" y="2686058"/>
            <a:ext cx="3228975" cy="3689325"/>
          </a:xfrm>
          <a:prstGeom prst="roundRect">
            <a:avLst>
              <a:gd name="adj" fmla="val 6514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09168" y="2984828"/>
            <a:ext cx="2389505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痛点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2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：实习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/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就业方向迷茫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对行业认知停留在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表面岗位名称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，缺乏与从业者深度交流的渠道。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现象：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学市场营销的学生，想了解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‘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品牌策划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’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真实工作内容，却找不到可咨询的业内人士。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</a:t>
            </a:r>
            <a:endParaRPr lang="en-US" altLang="zh-CN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5"/>
            </p:custDataLst>
          </p:nvPr>
        </p:nvSpPr>
        <p:spPr>
          <a:xfrm>
            <a:off x="7243445" y="492950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6"/>
            </p:custDataLst>
          </p:nvPr>
        </p:nvSpPr>
        <p:spPr>
          <a:xfrm>
            <a:off x="3656330" y="4929505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7"/>
            </p:custDataLst>
          </p:nvPr>
        </p:nvSpPr>
        <p:spPr>
          <a:xfrm>
            <a:off x="13374228" y="4847622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877330" y="1340935"/>
            <a:ext cx="7626985" cy="829945"/>
          </a:xfrm>
          <a:prstGeom prst="rect">
            <a:avLst/>
          </a:prstGeom>
        </p:spPr>
        <p:txBody>
          <a:bodyPr wrap="none" rtlCol="0">
            <a:spAutoFit/>
          </a:bodyPr>
          <a:p>
            <a:pPr marL="0" lvl="0" indent="0" algn="l" defTabSz="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Sz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「大学生」：人脉窄、资源少，职业起步</a:t>
            </a:r>
            <a:r>
              <a:rPr lang="en-US" altLang="zh-CN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 “</a:t>
            </a:r>
            <a:r>
              <a:rPr lang="zh-CN" altLang="en-US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无人领路</a:t>
            </a:r>
            <a:r>
              <a:rPr lang="en-US" altLang="zh-CN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”</a:t>
            </a:r>
            <a:endParaRPr lang="en-US" altLang="zh-CN" sz="24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  <a:p>
            <a:endParaRPr lang="zh-CN" altLang="en-US" sz="24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5091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核心痛点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—— 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职场新人（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1-3 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年）</a:t>
            </a:r>
            <a:endParaRPr lang="en-US" altLang="zh-CN" sz="2400" b="1" dirty="0">
              <a:solidFill>
                <a:srgbClr val="202020"/>
              </a:solidFill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1034415" y="2686050"/>
            <a:ext cx="3368675" cy="3760943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68655" y="2984858"/>
            <a:ext cx="2085340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痛点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1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：跨行业人脉壁垒高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想拓展行业外资源（如互联网人想结识投资人），却因圈层封闭难以突破。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现象：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职场人年均参与跨行业活动不足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2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次，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63%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认为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‘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人脉同质化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’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制约发展。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>
            <a:off x="7189404" y="2686058"/>
            <a:ext cx="3228975" cy="3760973"/>
          </a:xfrm>
          <a:prstGeom prst="roundRect">
            <a:avLst>
              <a:gd name="adj" fmla="val 6514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09168" y="2984828"/>
            <a:ext cx="2389505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痛点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2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：技能提升缺乏实战场景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空有学习意愿，却找不到能一起做项目、练技能的人脉伙伴。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5"/>
            </p:custDataLst>
          </p:nvPr>
        </p:nvSpPr>
        <p:spPr>
          <a:xfrm>
            <a:off x="7243445" y="492950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6"/>
            </p:custDataLst>
          </p:nvPr>
        </p:nvSpPr>
        <p:spPr>
          <a:xfrm>
            <a:off x="3656330" y="4929505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7"/>
            </p:custDataLst>
          </p:nvPr>
        </p:nvSpPr>
        <p:spPr>
          <a:xfrm>
            <a:off x="13374228" y="4847622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877330" y="1340935"/>
            <a:ext cx="7932420" cy="46037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「职场新人」：跨圈难、成长慢，职业发展</a:t>
            </a:r>
            <a:r>
              <a:rPr lang="en-US" altLang="zh-CN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 “</a:t>
            </a:r>
            <a:r>
              <a:rPr lang="zh-CN" altLang="en-US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孤军奋战</a:t>
            </a:r>
            <a:r>
              <a:rPr lang="en-US" altLang="zh-CN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”</a:t>
            </a:r>
            <a:endParaRPr lang="zh-CN" altLang="en-US" sz="24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3464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核心痛点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—— 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初创企业</a:t>
            </a:r>
            <a:endParaRPr lang="en-US" altLang="zh-CN" sz="2400" b="1" dirty="0">
              <a:solidFill>
                <a:srgbClr val="202020"/>
              </a:solidFill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1034415" y="2686050"/>
            <a:ext cx="3368675" cy="3760943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68655" y="2984858"/>
            <a:ext cx="2085340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痛点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1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：精准人才获取成本高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招聘平台简历池质量参差不齐，想找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有创业精神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+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适配技能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的人才如同大海捞针。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现象：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初创企业招聘人均成本超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3000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元，且岗位匹配度不足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40%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。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>
            <a:off x="7189404" y="2686058"/>
            <a:ext cx="3228975" cy="3760973"/>
          </a:xfrm>
          <a:prstGeom prst="roundRect">
            <a:avLst>
              <a:gd name="adj" fmla="val 6514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09168" y="2984828"/>
            <a:ext cx="2389505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痛点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2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：跨界资源对接无门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想找供应链、渠道、投融资资源，却因缺乏信任背书的连接渠道屡屡碰壁。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5"/>
            </p:custDataLst>
          </p:nvPr>
        </p:nvSpPr>
        <p:spPr>
          <a:xfrm>
            <a:off x="7243445" y="492950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6"/>
            </p:custDataLst>
          </p:nvPr>
        </p:nvSpPr>
        <p:spPr>
          <a:xfrm>
            <a:off x="3656330" y="4929505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7"/>
            </p:custDataLst>
          </p:nvPr>
        </p:nvSpPr>
        <p:spPr>
          <a:xfrm>
            <a:off x="13374228" y="4847622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877330" y="1340935"/>
            <a:ext cx="7932420" cy="46037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「初创企业」：招人难、资源缺，业务拓展</a:t>
            </a:r>
            <a:r>
              <a:rPr lang="en-US" altLang="zh-CN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 “</a:t>
            </a:r>
            <a:r>
              <a:rPr lang="zh-CN" altLang="en-US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捉襟见肘</a:t>
            </a:r>
            <a:r>
              <a:rPr lang="en-US" altLang="zh-CN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”</a:t>
            </a:r>
            <a:endParaRPr lang="zh-CN" altLang="en-US" sz="24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71602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市场机会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—— 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需求侧：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Z 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世代职场人的社交新诉求</a:t>
            </a:r>
            <a:endParaRPr lang="en-US" altLang="zh-CN" sz="2400" b="1" dirty="0">
              <a:solidFill>
                <a:srgbClr val="202020"/>
              </a:solidFill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1268669" y="1548569"/>
            <a:ext cx="3368675" cy="3760943"/>
          </a:xfrm>
          <a:prstGeom prst="roundRect">
            <a:avLst>
              <a:gd name="adj" fmla="val 6514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Text Box 8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70990" y="1797684"/>
            <a:ext cx="2085340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趋势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1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：社交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功利性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向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价值性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转变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特点：年轻人不再满足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泛泛之交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，更渴望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能协作、能成长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的深度人脉。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>
            <a:off x="7189437" y="1548546"/>
            <a:ext cx="3228975" cy="3760973"/>
          </a:xfrm>
          <a:prstGeom prst="roundRect">
            <a:avLst>
              <a:gd name="adj" fmla="val 6514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Text Box 8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609172" y="1797684"/>
            <a:ext cx="2389505" cy="888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趋势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2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：线上线下融合（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OMO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）成刚需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特点：单纯线上社交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没温度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，单纯线下活动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没延续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，需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“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线上匹配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+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线下破冰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 +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线上沉淀</a:t>
            </a:r>
            <a:r>
              <a:rPr lang="en-US" altLang="zh-CN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” </a:t>
            </a:r>
            <a:r>
              <a:rPr lang="zh-CN" altLang="en-US" sz="18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sym typeface="+mn-ea"/>
              </a:rPr>
              <a:t>的闭环。</a:t>
            </a:r>
            <a:endParaRPr lang="zh-CN" altLang="en-US" sz="1800" b="1" dirty="0">
              <a:solidFill>
                <a:schemeClr val="bg1"/>
              </a:solidFill>
              <a:latin typeface="汉仪粗简黑简" panose="00020600040101010101" charset="-122"/>
              <a:ea typeface="汉仪粗简黑简" panose="00020600040101010101" charset="-122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5"/>
            </p:custDataLst>
          </p:nvPr>
        </p:nvSpPr>
        <p:spPr>
          <a:xfrm>
            <a:off x="7243445" y="492950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6"/>
            </p:custDataLst>
          </p:nvPr>
        </p:nvSpPr>
        <p:spPr>
          <a:xfrm>
            <a:off x="3656330" y="4929505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7"/>
            </p:custDataLst>
          </p:nvPr>
        </p:nvSpPr>
        <p:spPr>
          <a:xfrm>
            <a:off x="13374228" y="4847622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8997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市场机会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—— 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供给侧：现有产品的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“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缺口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” 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即我们的</a:t>
            </a:r>
            <a:r>
              <a:rPr lang="en-US" altLang="zh-CN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“</a:t>
            </a:r>
            <a:r>
              <a:rPr lang="zh-CN" altLang="en-US" sz="2400" b="1" dirty="0">
                <a:solidFill>
                  <a:srgbClr val="202020"/>
                </a:solidFill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机会</a:t>
            </a:r>
            <a:r>
              <a:rPr lang="en-US" altLang="zh-CN" sz="24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  <a:sym typeface="+mn-lt"/>
              </a:rPr>
              <a:t>”</a:t>
            </a:r>
            <a:endParaRPr lang="en-US" altLang="zh-CN" sz="24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  <a:sym typeface="+mn-lt"/>
            </a:endParaRPr>
          </a:p>
        </p:txBody>
      </p:sp>
      <p:sp>
        <p:nvSpPr>
          <p:cNvPr id="26" name="椭圆 25"/>
          <p:cNvSpPr/>
          <p:nvPr>
            <p:custDataLst>
              <p:tags r:id="rId1"/>
            </p:custDataLst>
          </p:nvPr>
        </p:nvSpPr>
        <p:spPr>
          <a:xfrm>
            <a:off x="-1282587" y="4172090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2"/>
            </p:custDataLst>
          </p:nvPr>
        </p:nvSpPr>
        <p:spPr>
          <a:xfrm>
            <a:off x="-724392" y="5441272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3"/>
            </p:custDataLst>
          </p:nvPr>
        </p:nvSpPr>
        <p:spPr>
          <a:xfrm>
            <a:off x="-724354" y="3731971"/>
            <a:ext cx="184688" cy="184688"/>
          </a:xfrm>
          <a:prstGeom prst="ellipse">
            <a:avLst/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1" name="表格 10"/>
          <p:cNvGraphicFramePr/>
          <p:nvPr/>
        </p:nvGraphicFramePr>
        <p:xfrm>
          <a:off x="916881" y="1080037"/>
          <a:ext cx="9888220" cy="3154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2055"/>
                <a:gridCol w="2472055"/>
                <a:gridCol w="2472055"/>
                <a:gridCol w="2472055"/>
              </a:tblGrid>
              <a:tr h="78867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平台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优势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局限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LinkUp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机会点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78867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LinkedIn</a:t>
                      </a:r>
                      <a:endParaRPr lang="en-US" altLang="zh-CN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专业人脉多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互动性弱、年轻用户低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提供更轻社交化体验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78867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Soul</a:t>
                      </a:r>
                      <a:endParaRPr lang="en-US" altLang="zh-CN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社交氛围强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缺乏职业导向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融合轻社交与职业成长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788670"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Meetup</a:t>
                      </a:r>
                      <a:endParaRPr lang="en-US" altLang="zh-CN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活动多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匹配不智能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marL="0" indent="0" algn="l" defTabSz="0" rtl="0" eaLnBrk="1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AI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匹配</a:t>
                      </a: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+</a:t>
                      </a:r>
                      <a:r>
                        <a:rPr lang="zh-CN" altLang="en-US" sz="2000" b="1" dirty="0">
                          <a:solidFill>
                            <a:srgbClr val="000000"/>
                          </a:solidFill>
                          <a:latin typeface="汉仪粗简黑简" panose="00020600040101010101" charset="-122"/>
                          <a:ea typeface="汉仪粗简黑简" panose="00020600040101010101" charset="-122"/>
                        </a:rPr>
                        <a:t>活动精准推荐</a:t>
                      </a:r>
                      <a:endParaRPr lang="zh-CN" altLang="en-US" sz="2000" b="1" dirty="0">
                        <a:solidFill>
                          <a:srgbClr val="000000"/>
                        </a:solidFill>
                        <a:latin typeface="汉仪粗简黑简" panose="00020600040101010101" charset="-122"/>
                        <a:ea typeface="汉仪粗简黑简" panose="00020600040101010101" charset="-122"/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 userDrawn="1"/>
        </p:nvSpPr>
        <p:spPr>
          <a:xfrm>
            <a:off x="916881" y="4518582"/>
            <a:ext cx="3747770" cy="2245360"/>
          </a:xfrm>
          <a:prstGeom prst="rect">
            <a:avLst/>
          </a:prstGeom>
        </p:spPr>
        <p:txBody>
          <a:bodyPr wrap="none" rtlCol="0">
            <a:spAutoFit/>
          </a:bodyPr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用户痛点：</a:t>
            </a:r>
            <a:endParaRPr lang="zh-CN" altLang="en-US" sz="20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20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职场社交过于功利或尴尬。</a:t>
            </a:r>
            <a:endParaRPr lang="zh-CN" altLang="en-US" sz="20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20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缺乏真实活动场景与持续互动。</a:t>
            </a:r>
            <a:endParaRPr lang="zh-CN" altLang="en-US" sz="20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endParaRPr lang="en-US" altLang="zh-CN" sz="20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  <a:p>
            <a:pPr marL="0" indent="0" algn="l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汉仪粗简黑简" panose="00020600040101010101" charset="-122"/>
                <a:ea typeface="汉仪粗简黑简" panose="00020600040101010101" charset="-122"/>
              </a:rPr>
              <a:t>现有平台缺乏个性化推荐。</a:t>
            </a:r>
            <a:endParaRPr lang="zh-CN" altLang="en-US" sz="2000" b="1" dirty="0">
              <a:solidFill>
                <a:srgbClr val="000000"/>
              </a:solidFill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" name="圆角矩形 5"/>
          <p:cNvSpPr/>
          <p:nvPr/>
        </p:nvSpPr>
        <p:spPr>
          <a:xfrm flipH="1" flipV="1">
            <a:off x="360045" y="1631950"/>
            <a:ext cx="11471275" cy="4809490"/>
          </a:xfrm>
          <a:prstGeom prst="roundRect">
            <a:avLst>
              <a:gd name="adj" fmla="val 5687"/>
            </a:avLst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60680" y="390525"/>
            <a:ext cx="11471275" cy="1014730"/>
          </a:xfrm>
          <a:prstGeom prst="roundRect">
            <a:avLst>
              <a:gd name="adj" fmla="val 14142"/>
            </a:avLst>
          </a:prstGeom>
          <a:solidFill>
            <a:srgbClr val="B07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55625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441430" y="805815"/>
            <a:ext cx="184688" cy="184688"/>
          </a:xfrm>
          <a:prstGeom prst="ellipse">
            <a:avLst/>
          </a:prstGeom>
          <a:solidFill>
            <a:srgbClr val="3F3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4514533" y="636905"/>
            <a:ext cx="3151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E8E2D6"/>
                </a:solidFill>
                <a:latin typeface="汉仪粗简黑简" panose="00020600040101010101" charset="-122"/>
                <a:ea typeface="汉仪粗简黑简" panose="00020600040101010101" charset="-122"/>
                <a:cs typeface="汉仪粗简黑简" panose="00020600040101010101" charset="-122"/>
              </a:rPr>
              <a:t>RART 02</a:t>
            </a:r>
            <a:endParaRPr lang="en-US" altLang="zh-CN" sz="2800" b="1" dirty="0">
              <a:solidFill>
                <a:srgbClr val="E8E2D6"/>
              </a:solidFill>
              <a:latin typeface="汉仪粗简黑简" panose="00020600040101010101" charset="-122"/>
              <a:ea typeface="汉仪粗简黑简" panose="00020600040101010101" charset="-122"/>
              <a:cs typeface="汉仪粗简黑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98850" y="2752090"/>
            <a:ext cx="527558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产品核心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8E2D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由线上到线下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E8E2D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31765" y="5175250"/>
            <a:ext cx="1727835" cy="262890"/>
            <a:chOff x="1224" y="7286"/>
            <a:chExt cx="2721" cy="414"/>
          </a:xfrm>
        </p:grpSpPr>
        <p:sp>
          <p:nvSpPr>
            <p:cNvPr id="12" name="燕尾形 11"/>
            <p:cNvSpPr/>
            <p:nvPr/>
          </p:nvSpPr>
          <p:spPr>
            <a:xfrm>
              <a:off x="1224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燕尾形 12"/>
            <p:cNvSpPr/>
            <p:nvPr/>
          </p:nvSpPr>
          <p:spPr>
            <a:xfrm>
              <a:off x="1892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2545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213" y="7286"/>
              <a:ext cx="733" cy="415"/>
            </a:xfrm>
            <a:prstGeom prst="chevron">
              <a:avLst/>
            </a:prstGeom>
            <a:solidFill>
              <a:srgbClr val="B07A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9" name="矩形 18"/>
          <p:cNvSpPr/>
          <p:nvPr/>
        </p:nvSpPr>
        <p:spPr>
          <a:xfrm>
            <a:off x="215900" y="0"/>
            <a:ext cx="297492" cy="750440"/>
          </a:xfrm>
          <a:prstGeom prst="rect">
            <a:avLst/>
          </a:prstGeom>
          <a:solidFill>
            <a:srgbClr val="4443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2600" y="148202"/>
            <a:ext cx="925576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产品核心：由线上到线下（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O2O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社交闭环）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——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打破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 “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线上聊得欢，线下无交集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” 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3F3F46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的社交断层，构建全链路人脉价值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3F3F46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36" name="Text Box 8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88482" y="1673580"/>
            <a:ext cx="4130040" cy="75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ED0A2"/>
                    </a:gs>
                    <a:gs pos="100000">
                      <a:srgbClr val="FFEFD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核心理念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LinkUp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的核心在于打通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线上智能匹配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“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线下真实连接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的闭环。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区别于传统职场社交平台只停留在线上简历或消息交流，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LinkUp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通过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AI +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活动整合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实现用户从虚拟关系到现实人脉的高效转化。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pic>
        <p:nvPicPr>
          <p:cNvPr id="39" name="图片 38" descr="2028725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8534" y="1728441"/>
            <a:ext cx="449580" cy="449580"/>
          </a:xfrm>
          <a:prstGeom prst="rect">
            <a:avLst/>
          </a:prstGeom>
        </p:spPr>
      </p:pic>
      <p:pic>
        <p:nvPicPr>
          <p:cNvPr id="2" name="图片 1" descr="post_object_image_25413563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91" y="1561582"/>
            <a:ext cx="5984541" cy="413401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FULL_TEXT_BEAUTIFY_COPY_ID" val="3"/>
</p:tagLst>
</file>

<file path=ppt/tags/tag10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100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1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2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5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6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7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8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09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110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1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2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5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6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7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8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19.xml><?xml version="1.0" encoding="utf-8"?>
<p:tagLst xmlns:p="http://schemas.openxmlformats.org/presentationml/2006/main">
  <p:tag name="KSO_WM_FULL_TEXT_BEAUTIFY_COPY_ID" val="9"/>
</p:tagLst>
</file>

<file path=ppt/tags/tag12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120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21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22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2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2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25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26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27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28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29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3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130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31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32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3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3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135.xml><?xml version="1.0" encoding="utf-8"?>
<p:tagLst xmlns:p="http://schemas.openxmlformats.org/presentationml/2006/main">
  <p:tag name="KSO_WM_FULL_TEXT_BEAUTIFY_COPY_ID" val="7"/>
</p:tagLst>
</file>

<file path=ppt/tags/tag136.xml><?xml version="1.0" encoding="utf-8"?>
<p:tagLst xmlns:p="http://schemas.openxmlformats.org/presentationml/2006/main">
  <p:tag name="KSO_WM_FULL_TEXT_BEAUTIFY_COPY_ID" val="9"/>
</p:tagLst>
</file>

<file path=ppt/tags/tag137.xml><?xml version="1.0" encoding="utf-8"?>
<p:tagLst xmlns:p="http://schemas.openxmlformats.org/presentationml/2006/main">
  <p:tag name="KSO_WM_FULL_TEXT_BEAUTIFY_COPY_ID" val="10"/>
</p:tagLst>
</file>

<file path=ppt/tags/tag138.xml><?xml version="1.0" encoding="utf-8"?>
<p:tagLst xmlns:p="http://schemas.openxmlformats.org/presentationml/2006/main">
  <p:tag name="KSO_WM_FULL_TEXT_BEAUTIFY_COPY_ID" val="3"/>
</p:tagLst>
</file>

<file path=ppt/tags/tag139.xml><?xml version="1.0" encoding="utf-8"?>
<p:tagLst xmlns:p="http://schemas.openxmlformats.org/presentationml/2006/main">
  <p:tag name="KSO_WM_FULL_TEXT_BEAUTIFY_COPY_ID" val="9"/>
</p:tagLst>
</file>

<file path=ppt/tags/tag14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15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16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17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18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19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.xml><?xml version="1.0" encoding="utf-8"?>
<p:tagLst xmlns:p="http://schemas.openxmlformats.org/presentationml/2006/main">
  <p:tag name="KSO_WM_FULL_TEXT_BEAUTIFY_COPY_ID" val="9"/>
</p:tagLst>
</file>

<file path=ppt/tags/tag20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1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2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3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4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5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6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7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8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29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3.xml><?xml version="1.0" encoding="utf-8"?>
<p:tagLst xmlns:p="http://schemas.openxmlformats.org/presentationml/2006/main">
  <p:tag name="KSO_WM_FULL_TEXT_BEAUTIFY_COPY_ID" val="9"/>
</p:tagLst>
</file>

<file path=ppt/tags/tag30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31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32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33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34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35.xml><?xml version="1.0" encoding="utf-8"?>
<p:tagLst xmlns:p="http://schemas.openxmlformats.org/presentationml/2006/main">
  <p:tag name="KSO_WM_FULL_TEXT_BEAUTIFY_COPY_ID" val="9"/>
</p:tagLst>
</file>

<file path=ppt/tags/tag36.xml><?xml version="1.0" encoding="utf-8"?>
<p:tagLst xmlns:p="http://schemas.openxmlformats.org/presentationml/2006/main">
  <p:tag name="KSO_WM_DIAGRAM_VIRTUALLY_FRAME" val="{&quot;height&quot;:284.35,&quot;left&quot;:484.65,&quot;top&quot;:135.7,&quot;width&quot;:377.4}"/>
</p:tagLst>
</file>

<file path=ppt/tags/tag37.xml><?xml version="1.0" encoding="utf-8"?>
<p:tagLst xmlns:p="http://schemas.openxmlformats.org/presentationml/2006/main">
  <p:tag name="KSO_WM_DIAGRAM_VIRTUALLY_FRAME" val="{&quot;height&quot;:284.35,&quot;left&quot;:484.65,&quot;top&quot;:135.7,&quot;width&quot;:377.4}"/>
</p:tagLst>
</file>

<file path=ppt/tags/tag3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3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40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1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2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3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4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5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6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7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4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50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1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2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3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4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5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6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7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5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60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1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2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3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4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5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6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7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6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7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70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71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72.xml><?xml version="1.0" encoding="utf-8"?>
<p:tagLst xmlns:p="http://schemas.openxmlformats.org/presentationml/2006/main">
  <p:tag name="KSO_WM_FULL_TEXT_BEAUTIFY_COPY_ID" val="9"/>
</p:tagLst>
</file>

<file path=ppt/tags/tag7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5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6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7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8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79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80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1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2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3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4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5.xml><?xml version="1.0" encoding="utf-8"?>
<p:tagLst xmlns:p="http://schemas.openxmlformats.org/presentationml/2006/main">
  <p:tag name="KSO_WM_DIAGRAM_VIRTUALLY_FRAME" val="{&quot;height&quot;:236.6,&quot;left&quot;:58.55,&quot;top&quot;:189.5,&quot;width&quot;:496.5}"/>
</p:tagLst>
</file>

<file path=ppt/tags/tag86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87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8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8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.xml><?xml version="1.0" encoding="utf-8"?>
<p:tagLst xmlns:p="http://schemas.openxmlformats.org/presentationml/2006/main">
  <p:tag name="KSO_WM_DIAGRAM_VIRTUALLY_FRAME" val="{&quot;height&quot;:269,&quot;left&quot;:81.45,&quot;top&quot;:211.5,&quot;width&quot;:797.15}"/>
</p:tagLst>
</file>

<file path=ppt/tags/tag90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1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2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3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4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5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6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7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8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ags/tag99.xml><?xml version="1.0" encoding="utf-8"?>
<p:tagLst xmlns:p="http://schemas.openxmlformats.org/presentationml/2006/main">
  <p:tag name="KSO_WM_DIAGRAM_VIRTUALLY_FRAME" val="{&quot;height&quot;:297.6,&quot;left&quot;:40.4,&quot;top&quot;:129.55,&quot;width&quot;:878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5331</Words>
  <Application>WPS 演示</Application>
  <PresentationFormat>宽屏</PresentationFormat>
  <Paragraphs>332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汉仪超级战甲简</vt:lpstr>
      <vt:lpstr>汉仪粗简黑简</vt:lpstr>
      <vt:lpstr>等线</vt:lpstr>
      <vt:lpstr>Calibri</vt:lpstr>
      <vt:lpstr>Arial Unicode MS</vt:lpstr>
      <vt:lpstr>等线 Light</vt:lpstr>
      <vt:lpstr>汉仪超级战甲W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</dc:creator>
  <cp:lastModifiedBy>，</cp:lastModifiedBy>
  <cp:revision>1</cp:revision>
  <dcterms:created xsi:type="dcterms:W3CDTF">2025-10-22T16:16:20Z</dcterms:created>
  <dcterms:modified xsi:type="dcterms:W3CDTF">2025-10-22T16:16:35Z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23ECD446B72D44DD989838728F1BDB79_13</vt:lpwstr>
  </property>
  <property fmtid="{D5CDD505-2E9C-101B-9397-08002B2CF9AE}" pid="4" name="KSOTemplateUUID">
    <vt:lpwstr>v1.0_mb_rxfvMYbCpUk4ET9bg4IS7g==</vt:lpwstr>
  </property>
</Properties>
</file>